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147" r:id="rId2"/>
    <p:sldId id="1146" r:id="rId3"/>
    <p:sldId id="1124" r:id="rId4"/>
    <p:sldId id="1125" r:id="rId5"/>
    <p:sldId id="1138" r:id="rId6"/>
    <p:sldId id="1139" r:id="rId7"/>
    <p:sldId id="1141" r:id="rId8"/>
    <p:sldId id="1140" r:id="rId9"/>
    <p:sldId id="1077" r:id="rId10"/>
    <p:sldId id="1108" r:id="rId11"/>
    <p:sldId id="1126" r:id="rId12"/>
    <p:sldId id="1127" r:id="rId13"/>
    <p:sldId id="1128" r:id="rId14"/>
    <p:sldId id="1129" r:id="rId15"/>
    <p:sldId id="1130" r:id="rId16"/>
    <p:sldId id="1131" r:id="rId17"/>
    <p:sldId id="1132" r:id="rId18"/>
    <p:sldId id="1133" r:id="rId19"/>
    <p:sldId id="1142" r:id="rId20"/>
    <p:sldId id="1079" r:id="rId21"/>
    <p:sldId id="1150" r:id="rId22"/>
    <p:sldId id="1156" r:id="rId23"/>
    <p:sldId id="1083" r:id="rId24"/>
    <p:sldId id="1151" r:id="rId25"/>
    <p:sldId id="1152" r:id="rId26"/>
    <p:sldId id="1153" r:id="rId27"/>
    <p:sldId id="1154" r:id="rId28"/>
    <p:sldId id="1081" r:id="rId29"/>
    <p:sldId id="1155" r:id="rId30"/>
    <p:sldId id="1145" r:id="rId31"/>
    <p:sldId id="1035" r:id="rId32"/>
    <p:sldId id="1148" r:id="rId33"/>
    <p:sldId id="1149" r:id="rId34"/>
    <p:sldId id="1090" r:id="rId35"/>
    <p:sldId id="1092" r:id="rId36"/>
    <p:sldId id="1134" r:id="rId37"/>
    <p:sldId id="1097" r:id="rId38"/>
    <p:sldId id="1098" r:id="rId39"/>
    <p:sldId id="1135" r:id="rId40"/>
    <p:sldId id="1144" r:id="rId41"/>
    <p:sldId id="1137" r:id="rId42"/>
    <p:sldId id="1100" r:id="rId43"/>
    <p:sldId id="1136" r:id="rId44"/>
    <p:sldId id="1102" r:id="rId45"/>
    <p:sldId id="1093" r:id="rId46"/>
    <p:sldId id="1121" r:id="rId47"/>
    <p:sldId id="835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3" autoAdjust="0"/>
    <p:restoredTop sz="75202" autoAdjust="0"/>
  </p:normalViewPr>
  <p:slideViewPr>
    <p:cSldViewPr>
      <p:cViewPr varScale="1">
        <p:scale>
          <a:sx n="55" d="100"/>
          <a:sy n="55" d="100"/>
        </p:scale>
        <p:origin x="39" y="1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(4/4)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12,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Apply clustering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327136101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Triangle Inequality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4608960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33404759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6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21239651">
            <a:off x="5196461" y="599189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Advantages over others?</a:t>
            </a:r>
          </a:p>
        </p:txBody>
      </p:sp>
    </p:spTree>
    <p:extLst>
      <p:ext uri="{BB962C8B-B14F-4D97-AF65-F5344CB8AC3E}">
        <p14:creationId xmlns:p14="http://schemas.microsoft.com/office/powerpoint/2010/main" val="247411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861716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1218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</a:p>
        </p:txBody>
      </p:sp>
    </p:spTree>
    <p:extLst>
      <p:ext uri="{BB962C8B-B14F-4D97-AF65-F5344CB8AC3E}">
        <p14:creationId xmlns:p14="http://schemas.microsoft.com/office/powerpoint/2010/main" val="26385293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465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Divisive (top-down)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961B6-F4DD-4743-AF12-81D164FE0C17}"/>
              </a:ext>
            </a:extLst>
          </p:cNvPr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Agglomerative (bottom-up)</a:t>
            </a:r>
          </a:p>
        </p:txBody>
      </p:sp>
    </p:spTree>
    <p:extLst>
      <p:ext uri="{BB962C8B-B14F-4D97-AF65-F5344CB8AC3E}">
        <p14:creationId xmlns:p14="http://schemas.microsoft.com/office/powerpoint/2010/main" val="62995957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3330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 Agglomerative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55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Until there is only one cluster: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65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Find the two clusters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that are most similar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Replace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with a single cluster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∪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with each object in its own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history of merges forms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446DB8-507A-3346-9322-4C52B49F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0"/>
            <a:ext cx="4991695" cy="4953000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HAC in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4F913-230F-B04D-BD2B-A89522BFA464}"/>
              </a:ext>
            </a:extLst>
          </p:cNvPr>
          <p:cNvSpPr txBox="1"/>
          <p:nvPr/>
        </p:nvSpPr>
        <p:spPr>
          <a:xfrm>
            <a:off x="4991695" y="2438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1: {1}, {2}, {3}, {4}, {5}, {6}, {7}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AD7D1-C8A6-1248-AEF6-45056106A111}"/>
              </a:ext>
            </a:extLst>
          </p:cNvPr>
          <p:cNvSpPr txBox="1"/>
          <p:nvPr/>
        </p:nvSpPr>
        <p:spPr>
          <a:xfrm>
            <a:off x="4991695" y="274001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2: {1}, {2, 3}, {4}, {5}, {6}, {7}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5BE3D-09AB-B548-8D08-8CAA7704C855}"/>
              </a:ext>
            </a:extLst>
          </p:cNvPr>
          <p:cNvSpPr txBox="1"/>
          <p:nvPr/>
        </p:nvSpPr>
        <p:spPr>
          <a:xfrm>
            <a:off x="4991695" y="304163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3: {1, 7}, {2, 3}, {4}, {5}, {6}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137B5-E470-0942-A0E8-135401F8620B}"/>
              </a:ext>
            </a:extLst>
          </p:cNvPr>
          <p:cNvSpPr txBox="1"/>
          <p:nvPr/>
        </p:nvSpPr>
        <p:spPr>
          <a:xfrm>
            <a:off x="4991695" y="334324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4: {1, 7}, {2, 3}, {4, 5}, {6}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6CAE2-5FD9-7442-9116-CE5C72075B14}"/>
              </a:ext>
            </a:extLst>
          </p:cNvPr>
          <p:cNvSpPr txBox="1"/>
          <p:nvPr/>
        </p:nvSpPr>
        <p:spPr>
          <a:xfrm>
            <a:off x="4991695" y="364486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5: {1, 7}, {2, 3, 6}, {4, 5}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7EF6E6-0FE2-9247-8176-60B9FE2D4796}"/>
              </a:ext>
            </a:extLst>
          </p:cNvPr>
          <p:cNvSpPr txBox="1"/>
          <p:nvPr/>
        </p:nvSpPr>
        <p:spPr>
          <a:xfrm>
            <a:off x="4991695" y="3946475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6: {1, 7}, {2, 3, 4, 5, 6}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90478-94AD-2F4C-8EEA-D53E459CEF92}"/>
              </a:ext>
            </a:extLst>
          </p:cNvPr>
          <p:cNvSpPr txBox="1"/>
          <p:nvPr/>
        </p:nvSpPr>
        <p:spPr>
          <a:xfrm>
            <a:off x="4991695" y="424809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Step 7: {1, 2, 3, 4, 5, 6, 7}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CD6B3-5431-784F-946C-5D817AD93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8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AC72BB-E39D-2841-813D-DE003E05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52600"/>
            <a:ext cx="4175243" cy="3872689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Dendrogram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A0D2B-DCDB-6140-8D4B-BE20BECBF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524000"/>
            <a:ext cx="4991695" cy="4953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AADB6-0645-744F-9622-EB67F95AB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89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541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similarity between two clusters?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3517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Linkage: similarity of two most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Linkage: similarity of two least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Average Linkage: average similarity between members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Which two clusters do we merge?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 Merging</a:t>
            </a:r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57E96-E735-C34E-89F9-74DA175F7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CFC46-BBDB-EC45-BBD8-9C2F87F0F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54480"/>
            <a:ext cx="3276600" cy="736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13F739-A16E-8F4F-91FF-42D20AD25710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(min distance)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E989D-2A24-7C4E-B331-403DD2AC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7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6172E-1639-B742-8152-7949F113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6C0BF-6261-6241-9662-09C1F3E2C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54480"/>
            <a:ext cx="3733800" cy="73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2749B3-A2F9-644D-95CA-7143F3B457F4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minimum similarity (max distance)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1F5EF-7015-3F4E-8A35-A5A30E3B9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0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Average Linkage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6B05B-6600-384B-864B-F5F7B856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43200"/>
            <a:ext cx="7288511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299B4-61F7-154B-8267-E1572185A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54480"/>
            <a:ext cx="4648200" cy="96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459BD-3E53-064B-8923-E6A82E015F98}"/>
              </a:ext>
            </a:extLst>
          </p:cNvPr>
          <p:cNvSpPr txBox="1"/>
          <p:nvPr/>
        </p:nvSpPr>
        <p:spPr>
          <a:xfrm>
            <a:off x="0" y="1143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average of all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31ABA-FA82-8F47-AAE3-3208AB808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Slides by Ryan </a:t>
            </a:r>
            <a:r>
              <a:rPr lang="en-US" sz="1000" b="0" dirty="0" err="1">
                <a:solidFill>
                  <a:schemeClr val="bg1"/>
                </a:solidFill>
              </a:rPr>
              <a:t>Tibshirani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74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Link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197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Average linkage: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linkage: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4747BA-44A0-1B41-8FFF-A0B3718065A3}"/>
              </a:ext>
            </a:extLst>
          </p:cNvPr>
          <p:cNvSpPr txBox="1"/>
          <p:nvPr/>
        </p:nvSpPr>
        <p:spPr>
          <a:xfrm>
            <a:off x="0" y="192857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(min distance) of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“straggly” (long and thin) clusters due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chaining effect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Clusters may not be compact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6724A4-FB56-3E49-AB76-4A845554B804}"/>
              </a:ext>
            </a:extLst>
          </p:cNvPr>
          <p:cNvSpPr txBox="1"/>
          <p:nvPr/>
        </p:nvSpPr>
        <p:spPr>
          <a:xfrm>
            <a:off x="0" y="35625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minimum similarity (max distance) of 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crowding effect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points closer to other clusters than own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Clusters may not be far apart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A013C-52E3-3447-A245-4BB9F0F4DE4D}"/>
              </a:ext>
            </a:extLst>
          </p:cNvPr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linkage: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6EB4C-C244-3E47-B3CC-558BC2E7D99B}"/>
              </a:ext>
            </a:extLst>
          </p:cNvPr>
          <p:cNvSpPr txBox="1"/>
          <p:nvPr/>
        </p:nvSpPr>
        <p:spPr>
          <a:xfrm>
            <a:off x="0" y="5156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average of all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Tries to strike a balance – compact and far apart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Weakness: similarity more difficult to interpret</a:t>
            </a:r>
          </a:p>
        </p:txBody>
      </p:sp>
    </p:spTree>
    <p:extLst>
      <p:ext uri="{BB962C8B-B14F-4D97-AF65-F5344CB8AC3E}">
        <p14:creationId xmlns:p14="http://schemas.microsoft.com/office/powerpoint/2010/main" val="167346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inherent challenge?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Practicality as in-memory final step</a:t>
            </a:r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465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Divisive (top-down)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961B6-F4DD-4743-AF12-81D164FE0C17}"/>
              </a:ext>
            </a:extLst>
          </p:cNvPr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Agglomerative (bottom-up)</a:t>
            </a:r>
          </a:p>
        </p:txBody>
      </p:sp>
    </p:spTree>
    <p:extLst>
      <p:ext uri="{BB962C8B-B14F-4D97-AF65-F5344CB8AC3E}">
        <p14:creationId xmlns:p14="http://schemas.microsoft.com/office/powerpoint/2010/main" val="5561289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arrange similar items into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entire static collection available at once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objects incrementally available</a:t>
            </a: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Last time!</a:t>
            </a: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Today!</a:t>
            </a:r>
          </a:p>
        </p:txBody>
      </p:sp>
    </p:spTree>
    <p:extLst>
      <p:ext uri="{BB962C8B-B14F-4D97-AF65-F5344CB8AC3E}">
        <p14:creationId xmlns:p14="http://schemas.microsoft.com/office/powerpoint/2010/main" val="1504177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4099560"/>
            <a:ext cx="1821180" cy="70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 each instance to closest centroid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centroids based on assigned instances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instances {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 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,… </a:t>
            </a:r>
            <a:r>
              <a:rPr lang="en-US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} as initial centroids</a:t>
            </a:r>
          </a:p>
        </p:txBody>
      </p:sp>
    </p:spTree>
    <p:extLst>
      <p:ext uri="{BB962C8B-B14F-4D97-AF65-F5344CB8AC3E}">
        <p14:creationId xmlns:p14="http://schemas.microsoft.com/office/powerpoint/2010/main" val="2773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7BE95FE-B83A-3248-98BD-2269C79E9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77863"/>
            <a:ext cx="74676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setup()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clusters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loadClusters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map(id: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vector: Vector)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clusters.findNearest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(vector), vector)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def reduce(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[Vector])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(vector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vector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clusterId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53488-8E53-E347-B7B4-FB5BF466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6388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0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AB9F2-BEF8-454F-BE40-9FD0B99CBF7D}"/>
              </a:ext>
            </a:extLst>
          </p:cNvPr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Conceptually, what’s happening?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8E575-2C8C-DD43-997F-3B1528B4966A}"/>
              </a:ext>
            </a:extLst>
          </p:cNvPr>
          <p:cNvSpPr txBox="1"/>
          <p:nvPr/>
        </p:nvSpPr>
        <p:spPr>
          <a:xfrm>
            <a:off x="0" y="202936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current cluster assignment, assign each vector to closest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updated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DD8FED-919D-424B-87F9-306E49C44EDA}"/>
              </a:ext>
            </a:extLst>
          </p:cNvPr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cluster update?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5400F-7F17-4645-8822-E8E99EEFB324}"/>
              </a:ext>
            </a:extLst>
          </p:cNvPr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the mean!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Remember IMC and other optimizations?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BC1E8-9B55-1C43-8E42-9D85B4683329}"/>
              </a:ext>
            </a:extLst>
          </p:cNvPr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495150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setup of iterative MapReduce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9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Driver program sets up MapReduce job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Waits for completion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Checks for convergence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Repeats if necessary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Must be able keep cluster centroids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 large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large feature spaces, potentially an issue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requirements of centroids grow over time!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Variant: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medoids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select initial seeds?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(Cluster analysis)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w/ Gaussian Mixture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data as a mixture of Gaussians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data, recover model parameters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with models?</a:t>
            </a: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7264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32689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671060"/>
            <a:ext cx="6766560" cy="662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Distributions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8688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</p:spTree>
    <p:extLst>
      <p:ext uri="{BB962C8B-B14F-4D97-AF65-F5344CB8AC3E}">
        <p14:creationId xmlns:p14="http://schemas.microsoft.com/office/powerpoint/2010/main" val="221837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72400" cy="496656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Wikipedia (Normal Distribution)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Lecture notes by </a:t>
            </a:r>
            <a:r>
              <a:rPr lang="en-US" sz="1000" b="0" dirty="0" err="1">
                <a:solidFill>
                  <a:schemeClr val="bg1"/>
                </a:solidFill>
              </a:rPr>
              <a:t>Chuong</a:t>
            </a:r>
            <a:r>
              <a:rPr lang="en-US" sz="1000" b="0" dirty="0">
                <a:solidFill>
                  <a:schemeClr val="bg1"/>
                </a:solidFill>
              </a:rPr>
              <a:t> B. Do (IIT Delhi)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2290465"/>
            <a:ext cx="5715000" cy="1219200"/>
          </a:xfrm>
          <a:prstGeom prst="rect">
            <a:avLst/>
          </a:prstGeom>
        </p:spPr>
        <p:txBody>
          <a:bodyPr/>
          <a:lstStyle/>
          <a:p>
            <a:pPr marL="3175" lvl="1" indent="0">
              <a:buNone/>
            </a:pPr>
            <a:r>
              <a:rPr lang="en-US" dirty="0"/>
              <a:t>Number of components:</a:t>
            </a:r>
          </a:p>
          <a:p>
            <a:pPr marL="3175" lvl="1" indent="0">
              <a:buNone/>
            </a:pPr>
            <a:r>
              <a:rPr lang="en-US" dirty="0"/>
              <a:t>“Mixing” weight vector:</a:t>
            </a:r>
          </a:p>
          <a:p>
            <a:pPr marL="3175" lvl="1" indent="0">
              <a:buNone/>
            </a:pPr>
            <a:r>
              <a:rPr lang="en-US" dirty="0"/>
              <a:t>For each Gaussian, mean and covariance matrix: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9625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153049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23865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2412385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3523529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The generative story?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3828666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0000"/>
                </a:solidFill>
                <a:latin typeface="Gill Sans"/>
              </a:rPr>
              <a:t>(yes, that’s a technical term)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Parameters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23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Varying constraints on co-variance matrices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616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Spherical vs. diagonal vs. full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Tied vs. untied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Given the data, recover the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85941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Criteria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to form clusters?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(low distance) between items in the same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Low similarity (high distance) between items in different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 labeling is a separate (difficult) problem!</a:t>
            </a:r>
          </a:p>
        </p:txBody>
      </p:sp>
    </p:spTree>
    <p:extLst>
      <p:ext uri="{BB962C8B-B14F-4D97-AF65-F5344CB8AC3E}">
        <p14:creationId xmlns:p14="http://schemas.microsoft.com/office/powerpoint/2010/main" val="2742449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03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19400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569214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552890"/>
            <a:ext cx="3840480" cy="6629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Learning for Simple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selection criterion: maximize likelihood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 indicator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314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Likelihood of the data: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5600" y="2290465"/>
            <a:ext cx="5715000" cy="1219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175" lvl="1" indent="0">
              <a:buNone/>
            </a:pPr>
            <a:r>
              <a:rPr lang="en-US" b="0" dirty="0"/>
              <a:t>Given number of components:</a:t>
            </a:r>
          </a:p>
          <a:p>
            <a:pPr marL="3175" lvl="1" indent="0">
              <a:buNone/>
            </a:pPr>
            <a:r>
              <a:rPr lang="en-US" b="0" dirty="0"/>
              <a:t>Given points:</a:t>
            </a:r>
          </a:p>
          <a:p>
            <a:pPr marL="3175" lvl="1" indent="0">
              <a:buNone/>
            </a:pPr>
            <a:r>
              <a:rPr lang="en-US" b="0" dirty="0"/>
              <a:t>Learn parameters: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 setup:</a:t>
            </a:r>
          </a:p>
        </p:txBody>
      </p:sp>
    </p:spTree>
    <p:extLst>
      <p:ext uri="{BB962C8B-B14F-4D97-AF65-F5344CB8AC3E}">
        <p14:creationId xmlns:p14="http://schemas.microsoft.com/office/powerpoint/2010/main" val="212739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918395"/>
            <a:ext cx="3489960" cy="3276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to the Rescue!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04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 Maximization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Guess the model parameters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E-step: Compute posterior distribution over latent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(hidden) variables given the model parameters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M-step: Update model parameters using posterior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 computed in the E-step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until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4840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We’re faced with this: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269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It’d be a lot easier if we knew the z’s!</a:t>
            </a:r>
          </a:p>
        </p:txBody>
      </p:sp>
    </p:spTree>
    <p:extLst>
      <p:ext uri="{BB962C8B-B14F-4D97-AF65-F5344CB8AC3E}">
        <p14:creationId xmlns:p14="http://schemas.microsoft.com/office/powerpoint/2010/main" val="129937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09800" y="2362200"/>
            <a:ext cx="5105400" cy="27432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E-step: compute expectation of </a:t>
            </a:r>
            <a:r>
              <a:rPr lang="en-US" i="1" dirty="0"/>
              <a:t>z</a:t>
            </a:r>
            <a:r>
              <a:rPr lang="en-US" dirty="0"/>
              <a:t> variables</a:t>
            </a:r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/>
              <a:t>M-step: compute new model parameters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8956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67200"/>
            <a:ext cx="3962400" cy="23164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for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GMMs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37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Initialize: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1447800"/>
            <a:ext cx="1470660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91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752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286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819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581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200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0400" y="1795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2815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53000" y="4567535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 about Spark?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vs. GMMs</a:t>
            </a: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 (</a:t>
            </a:r>
            <a:r>
              <a:rPr lang="en-US" sz="1000" b="0" i="1" dirty="0">
                <a:solidFill>
                  <a:srgbClr val="000000"/>
                </a:solidFill>
              </a:rPr>
              <a:t>k</a:t>
            </a:r>
            <a:r>
              <a:rPr lang="en-US" sz="1000" b="0" dirty="0">
                <a:solidFill>
                  <a:srgbClr val="000000"/>
                </a:solidFill>
              </a:rPr>
              <a:t>-means clustering)</a:t>
            </a: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4558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Unsupervised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If supervised learning is function induction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unsupervised learning?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33644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Learning something about the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inherent structure of the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it good for?</a:t>
            </a:r>
          </a:p>
        </p:txBody>
      </p:sp>
    </p:spTree>
    <p:extLst>
      <p:ext uri="{BB962C8B-B14F-4D97-AF65-F5344CB8AC3E}">
        <p14:creationId xmlns:p14="http://schemas.microsoft.com/office/powerpoint/2010/main" val="185543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Applications of Clustering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images to summarize search results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customers to infer viewing habits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biological sequences to understand evolution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sensor logs for outlier detection</a:t>
            </a:r>
          </a:p>
        </p:txBody>
      </p:sp>
    </p:spTree>
    <p:extLst>
      <p:ext uri="{BB962C8B-B14F-4D97-AF65-F5344CB8AC3E}">
        <p14:creationId xmlns:p14="http://schemas.microsoft.com/office/powerpoint/2010/main" val="129284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Nearest neighbor search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</a:p>
        </p:txBody>
      </p:sp>
      <p:sp>
        <p:nvSpPr>
          <p:cNvPr id="8" name="TextBox 7"/>
          <p:cNvSpPr txBox="1"/>
          <p:nvPr/>
        </p:nvSpPr>
        <p:spPr>
          <a:xfrm rot="21239651">
            <a:off x="5291982" y="5661228"/>
            <a:ext cx="338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Inherent challenges of </a:t>
            </a:r>
            <a:r>
              <a:rPr lang="en-US" sz="2400" b="0">
                <a:solidFill>
                  <a:srgbClr val="FF0000"/>
                </a:solidFill>
                <a:latin typeface="Gill Sans"/>
              </a:rPr>
              <a:t>unsupervised techniques!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119757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8686800" cy="102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(Star cluster)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53010</TotalTime>
  <Words>1501</Words>
  <Application>Microsoft Office PowerPoint</Application>
  <PresentationFormat>On-screen Show (4:3)</PresentationFormat>
  <Paragraphs>309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Andale Mono</vt:lpstr>
      <vt:lpstr>Arial</vt:lpstr>
      <vt:lpstr>Arial Black</vt:lpstr>
      <vt:lpstr>Gill Sans</vt:lpstr>
      <vt:lpstr>Helvetica Neue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10672</cp:revision>
  <cp:lastPrinted>2018-11-06T01:56:01Z</cp:lastPrinted>
  <dcterms:created xsi:type="dcterms:W3CDTF">2012-08-31T06:36:49Z</dcterms:created>
  <dcterms:modified xsi:type="dcterms:W3CDTF">2019-01-29T00:19:49Z</dcterms:modified>
  <cp:category/>
</cp:coreProperties>
</file>